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7EC8D0"/>
    <a:srgbClr val="A5D9DE"/>
    <a:srgbClr val="00A29E"/>
    <a:srgbClr val="00A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1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2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9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8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6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5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4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6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4C7E30-48A4-428C-AF51-D15173A0B054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BDB160-88AC-425B-8A3A-34758237E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8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://www.tinyurl.com/Visitor-TC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www.surveymonkey.com/r/VisitorPoster-26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://www.tinyurl.com/Visitor-TCs" TargetMode="External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2DB40B-4E8A-21EC-AACE-3FB000658D1E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7EC8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7195F-0FB0-0362-E6CD-E0590F6CACB9}"/>
              </a:ext>
            </a:extLst>
          </p:cNvPr>
          <p:cNvSpPr/>
          <p:nvPr/>
        </p:nvSpPr>
        <p:spPr>
          <a:xfrm>
            <a:off x="589935" y="652337"/>
            <a:ext cx="5664877" cy="2688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C2851-A7C0-BB9A-B39C-8C25249CC644}"/>
              </a:ext>
            </a:extLst>
          </p:cNvPr>
          <p:cNvSpPr/>
          <p:nvPr/>
        </p:nvSpPr>
        <p:spPr>
          <a:xfrm>
            <a:off x="1318674" y="652337"/>
            <a:ext cx="4220652" cy="637983"/>
          </a:xfrm>
          <a:prstGeom prst="rect">
            <a:avLst/>
          </a:prstGeom>
          <a:gradFill>
            <a:gsLst>
              <a:gs pos="0">
                <a:srgbClr val="7EC8D0"/>
              </a:gs>
              <a:gs pos="72000">
                <a:srgbClr val="7EC8D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UK Caravan and Camping Alliance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AD3EB-D08F-921F-EBB7-20C174964253}"/>
              </a:ext>
            </a:extLst>
          </p:cNvPr>
          <p:cNvSpPr txBox="1"/>
          <p:nvPr/>
        </p:nvSpPr>
        <p:spPr>
          <a:xfrm>
            <a:off x="589934" y="2002420"/>
            <a:ext cx="5664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Have you stayed on a </a:t>
            </a:r>
          </a:p>
          <a:p>
            <a:pPr algn="ctr"/>
            <a:r>
              <a:rPr lang="en-US" sz="28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UK holiday park or campsite lately?</a:t>
            </a:r>
            <a:r>
              <a:rPr lang="en-US" sz="2800" dirty="0">
                <a:solidFill>
                  <a:srgbClr val="009999"/>
                </a:solidFill>
                <a:latin typeface="Century Gothic" panose="020B0502020202020204" pitchFamily="34" charset="0"/>
              </a:rPr>
              <a:t> </a:t>
            </a:r>
            <a:endParaRPr lang="en-GB" sz="2800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2BEA86-98FC-B831-B0C2-A3BB6502B111}"/>
              </a:ext>
            </a:extLst>
          </p:cNvPr>
          <p:cNvSpPr/>
          <p:nvPr/>
        </p:nvSpPr>
        <p:spPr>
          <a:xfrm>
            <a:off x="589934" y="4994475"/>
            <a:ext cx="5664878" cy="33367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C6484-9AAB-EDE4-64EF-09C9EBD6B095}"/>
              </a:ext>
            </a:extLst>
          </p:cNvPr>
          <p:cNvSpPr txBox="1"/>
          <p:nvPr/>
        </p:nvSpPr>
        <p:spPr>
          <a:xfrm>
            <a:off x="944791" y="5389835"/>
            <a:ext cx="3654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Tell us about your holiday by completing a short online survey and you could </a:t>
            </a:r>
            <a:r>
              <a:rPr lang="en-US" sz="14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WIN one of these prizes*:</a:t>
            </a:r>
            <a:endParaRPr lang="en-GB" sz="14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601D53-361E-DE99-4BF4-1C977490F09F}"/>
              </a:ext>
            </a:extLst>
          </p:cNvPr>
          <p:cNvSpPr/>
          <p:nvPr/>
        </p:nvSpPr>
        <p:spPr>
          <a:xfrm>
            <a:off x="684589" y="6701613"/>
            <a:ext cx="1481560" cy="1481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en-US" sz="11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4-night stay </a:t>
            </a:r>
          </a:p>
          <a:p>
            <a:pPr algn="ctr"/>
            <a:r>
              <a:rPr lang="en-US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at</a:t>
            </a:r>
          </a:p>
          <a:p>
            <a:pPr algn="ctr"/>
            <a:r>
              <a:rPr lang="en-GB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Braithwaite </a:t>
            </a:r>
          </a:p>
          <a:p>
            <a:pPr algn="ctr"/>
            <a:r>
              <a:rPr lang="en-GB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Village </a:t>
            </a:r>
          </a:p>
          <a:p>
            <a:pPr algn="ctr"/>
            <a:r>
              <a:rPr lang="en-GB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Camping and </a:t>
            </a:r>
          </a:p>
          <a:p>
            <a:pPr algn="ctr"/>
            <a:r>
              <a:rPr lang="en-GB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Caravanning </a:t>
            </a:r>
          </a:p>
          <a:p>
            <a:pPr algn="ctr"/>
            <a:r>
              <a:rPr lang="en-GB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Club Site</a:t>
            </a:r>
            <a:r>
              <a:rPr lang="en-US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64744B-9994-8FC7-6B0E-C15DFBE5DAD7}"/>
              </a:ext>
            </a:extLst>
          </p:cNvPr>
          <p:cNvSpPr/>
          <p:nvPr/>
        </p:nvSpPr>
        <p:spPr>
          <a:xfrm>
            <a:off x="2688220" y="6701613"/>
            <a:ext cx="1481560" cy="1481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en-US" sz="11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3-night stay</a:t>
            </a:r>
          </a:p>
          <a:p>
            <a:pPr algn="ctr"/>
            <a:r>
              <a:rPr lang="en-GB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at Experience </a:t>
            </a:r>
          </a:p>
          <a:p>
            <a:pPr algn="ctr"/>
            <a:r>
              <a:rPr lang="en-GB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Freedom </a:t>
            </a:r>
          </a:p>
          <a:p>
            <a:pPr algn="ctr"/>
            <a:r>
              <a:rPr lang="en-GB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glamping </a:t>
            </a:r>
          </a:p>
          <a:p>
            <a:pPr algn="ctr"/>
            <a:r>
              <a:rPr lang="en-GB" sz="1100" dirty="0">
                <a:solidFill>
                  <a:srgbClr val="009999"/>
                </a:solidFill>
                <a:latin typeface="Century Gothic" panose="020B0502020202020204" pitchFamily="34" charset="0"/>
              </a:rPr>
              <a:t>accommodation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2C669D-E3B4-B34D-F39E-BFA66DBA0257}"/>
              </a:ext>
            </a:extLst>
          </p:cNvPr>
          <p:cNvSpPr/>
          <p:nvPr/>
        </p:nvSpPr>
        <p:spPr>
          <a:xfrm>
            <a:off x="4614753" y="6701613"/>
            <a:ext cx="1481560" cy="1481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en-US" sz="11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Other prizes</a:t>
            </a:r>
          </a:p>
          <a:p>
            <a:pPr algn="ctr"/>
            <a:r>
              <a:rPr lang="en-US" sz="11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to be </a:t>
            </a:r>
          </a:p>
          <a:p>
            <a:pPr algn="ctr"/>
            <a:r>
              <a:rPr lang="en-US" sz="11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announced….</a:t>
            </a:r>
            <a:endParaRPr lang="en-GB" sz="1100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12A985-4F6E-E71A-797F-7FCFE5609AC9}"/>
              </a:ext>
            </a:extLst>
          </p:cNvPr>
          <p:cNvSpPr txBox="1"/>
          <p:nvPr/>
        </p:nvSpPr>
        <p:spPr>
          <a:xfrm>
            <a:off x="4397912" y="6320947"/>
            <a:ext cx="164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Scan Me! </a:t>
            </a:r>
            <a:endParaRPr lang="en-GB" sz="16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AA9E71-266A-3F24-CAC9-E9A9A9781416}"/>
              </a:ext>
            </a:extLst>
          </p:cNvPr>
          <p:cNvSpPr txBox="1"/>
          <p:nvPr/>
        </p:nvSpPr>
        <p:spPr>
          <a:xfrm>
            <a:off x="589934" y="8422640"/>
            <a:ext cx="43681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This research will conclude with the production of a new</a:t>
            </a:r>
            <a:b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 report </a:t>
            </a:r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in 2027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on the contribution holiday parks</a:t>
            </a:r>
            <a:b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campsites make to the UK economy.</a:t>
            </a:r>
          </a:p>
          <a:p>
            <a:b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*T&amp;C’s apply - </a:t>
            </a: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www.tinyurl.com/Visitor-TCs</a:t>
            </a: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F24851D-AC11-3A35-EA92-8DA67335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3357">
            <a:off x="4820308" y="8319726"/>
            <a:ext cx="1077396" cy="1522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B1A89-C8B3-738F-3A03-C293C5ADB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04" y="5085737"/>
            <a:ext cx="1238732" cy="1238732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3DC859-E811-B2F3-0A12-D3EB35056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1" y="1269399"/>
            <a:ext cx="4594535" cy="735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04861-98CF-630D-B52E-E9F353012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4" y="3348915"/>
            <a:ext cx="2852319" cy="1661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28316-4EA2-7B7C-322C-51566E61B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43222"/>
            <a:ext cx="2839065" cy="16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5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77D6A5-7434-414C-ADAA-CF37355D4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34"/>
            <a:ext cx="6858000" cy="44165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26AC81-AA59-879A-8DC7-69DA33890E75}"/>
              </a:ext>
            </a:extLst>
          </p:cNvPr>
          <p:cNvSpPr txBox="1"/>
          <p:nvPr/>
        </p:nvSpPr>
        <p:spPr>
          <a:xfrm>
            <a:off x="1135626" y="1382790"/>
            <a:ext cx="4586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TELL US ABOUT YOUR HOLIDAY!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982C4-8A16-26AA-EB36-F20E2779F1D1}"/>
              </a:ext>
            </a:extLst>
          </p:cNvPr>
          <p:cNvSpPr txBox="1"/>
          <p:nvPr/>
        </p:nvSpPr>
        <p:spPr>
          <a:xfrm>
            <a:off x="110413" y="4564403"/>
            <a:ext cx="3842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Staying on a UK Holiday Park or Campsite?</a:t>
            </a:r>
            <a:endParaRPr lang="en-GB" sz="36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9B0CA-D089-7EAF-15A8-8E4B1E25EC21}"/>
              </a:ext>
            </a:extLst>
          </p:cNvPr>
          <p:cNvSpPr txBox="1"/>
          <p:nvPr/>
        </p:nvSpPr>
        <p:spPr>
          <a:xfrm>
            <a:off x="265470" y="6507620"/>
            <a:ext cx="6186130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FILL IN A QUESTIONNAIRE AND YOU COULD </a:t>
            </a:r>
            <a:r>
              <a:rPr lang="en-US" sz="1200" b="1" dirty="0">
                <a:latin typeface="Century Gothic" panose="020B0502020202020204" pitchFamily="34" charset="0"/>
              </a:rPr>
              <a:t>WIN </a:t>
            </a:r>
            <a:r>
              <a:rPr lang="en-US" sz="1200" dirty="0">
                <a:latin typeface="Century Gothic" panose="020B0502020202020204" pitchFamily="34" charset="0"/>
              </a:rPr>
              <a:t>ONE OF THESE PRIZES*</a:t>
            </a:r>
          </a:p>
          <a:p>
            <a:pPr>
              <a:lnSpc>
                <a:spcPct val="110000"/>
              </a:lnSpc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Four-night stay at Braithwaite Village Camping and Caravanning Club Site 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Three-night stay at Experience Freedom glamping accommodation 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Other prizes to be announced….</a:t>
            </a:r>
            <a:br>
              <a:rPr lang="en-US" sz="1200" dirty="0">
                <a:latin typeface="Century Gothic" panose="020B0502020202020204" pitchFamily="34" charset="0"/>
              </a:rPr>
            </a:br>
            <a:r>
              <a:rPr lang="en-US" sz="1200" dirty="0">
                <a:latin typeface="Century Gothic" panose="020B0502020202020204" pitchFamily="34" charset="0"/>
              </a:rPr>
              <a:t> </a:t>
            </a:r>
            <a:br>
              <a:rPr lang="en-US" sz="1200" dirty="0">
                <a:latin typeface="Century Gothic" panose="020B0502020202020204" pitchFamily="34" charset="0"/>
              </a:rPr>
            </a:br>
            <a:endParaRPr lang="en-GB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3173C-261E-D0B8-8A74-C265E57A9220}"/>
              </a:ext>
            </a:extLst>
          </p:cNvPr>
          <p:cNvSpPr txBox="1"/>
          <p:nvPr/>
        </p:nvSpPr>
        <p:spPr>
          <a:xfrm>
            <a:off x="2220816" y="7729992"/>
            <a:ext cx="46371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000000"/>
                </a:solidFill>
                <a:effectLst/>
                <a:latin typeface="Garet-Bold"/>
              </a:rPr>
              <a:t>Complete the survey at: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Garet-Bold"/>
              </a:rPr>
            </a:br>
            <a:r>
              <a:rPr lang="en-US" sz="1600" b="1" i="0" dirty="0">
                <a:solidFill>
                  <a:srgbClr val="009999"/>
                </a:solidFill>
                <a:effectLst/>
                <a:latin typeface="Garet-Bold"/>
                <a:hlinkClick r:id="rId3"/>
              </a:rPr>
              <a:t>https://www.surveymonkey.com/r/VisitorPoster-26</a:t>
            </a:r>
            <a:r>
              <a:rPr lang="en-US" sz="1600" b="1" i="0" dirty="0">
                <a:solidFill>
                  <a:srgbClr val="009999"/>
                </a:solidFill>
                <a:effectLst/>
                <a:latin typeface="Garet-Bold"/>
              </a:rPr>
              <a:t> </a:t>
            </a:r>
            <a:br>
              <a:rPr lang="en-US" sz="1600" b="1" i="0" dirty="0">
                <a:solidFill>
                  <a:srgbClr val="009999"/>
                </a:solidFill>
                <a:effectLst/>
                <a:latin typeface="Garet-Bold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Garet-Bold"/>
              </a:rPr>
              <a:t>or scan the QR code</a:t>
            </a:r>
            <a:r>
              <a:rPr lang="en-US" sz="1600" dirty="0"/>
              <a:t> </a:t>
            </a:r>
            <a:br>
              <a:rPr lang="en-US" sz="1600" dirty="0"/>
            </a:b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C36383-C270-D436-AB83-2FEB235BD850}"/>
              </a:ext>
            </a:extLst>
          </p:cNvPr>
          <p:cNvSpPr txBox="1"/>
          <p:nvPr/>
        </p:nvSpPr>
        <p:spPr>
          <a:xfrm>
            <a:off x="1428424" y="9723949"/>
            <a:ext cx="4349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000000"/>
                </a:solidFill>
                <a:effectLst/>
                <a:latin typeface="Garet-Regular"/>
              </a:rPr>
              <a:t>*Terms and conditions apply - 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Garet-Regular"/>
                <a:hlinkClick r:id="rId4"/>
              </a:rPr>
              <a:t>www.tinyurl.com/Visitor-TCs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Garet-Regular"/>
              </a:rPr>
              <a:t>  </a:t>
            </a:r>
            <a:br>
              <a:rPr lang="en-US" sz="900" dirty="0"/>
            </a:br>
            <a:endParaRPr lang="en-GB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C8E3A-C5E6-39F4-39F6-780836B684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2476"/>
          <a:stretch>
            <a:fillRect/>
          </a:stretch>
        </p:blipFill>
        <p:spPr>
          <a:xfrm>
            <a:off x="3130577" y="8621651"/>
            <a:ext cx="3509166" cy="493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7ED80-E245-F755-3289-D9667F91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1" y="7604754"/>
            <a:ext cx="1955346" cy="1955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E7D203-DC28-209D-2322-9328D75D6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58" y="9127380"/>
            <a:ext cx="3511591" cy="562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BE6BA5-0089-7F20-268D-4EF9A2633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109">
            <a:off x="4479070" y="4040220"/>
            <a:ext cx="2149838" cy="140361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8865E3-52F4-E792-2D31-E66BB8947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3980">
            <a:off x="5155758" y="5303918"/>
            <a:ext cx="1608667" cy="80352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9577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C03F872210B4D99ED882E9E07CE83" ma:contentTypeVersion="20" ma:contentTypeDescription="Create a new document." ma:contentTypeScope="" ma:versionID="c32a78e87428597acb6038d0d9348cb1">
  <xsd:schema xmlns:xsd="http://www.w3.org/2001/XMLSchema" xmlns:xs="http://www.w3.org/2001/XMLSchema" xmlns:p="http://schemas.microsoft.com/office/2006/metadata/properties" xmlns:ns2="528a212a-15d5-4dd7-8c6c-c9bb0ca91272" xmlns:ns3="ffc4a1a8-f606-469d-a43d-90a23fd6aa48" targetNamespace="http://schemas.microsoft.com/office/2006/metadata/properties" ma:root="true" ma:fieldsID="246e796ba7d026a88cfdc56fbd0ebd4a" ns2:_="" ns3:_="">
    <xsd:import namespace="528a212a-15d5-4dd7-8c6c-c9bb0ca91272"/>
    <xsd:import namespace="ffc4a1a8-f606-469d-a43d-90a23fd6aa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a212a-15d5-4dd7-8c6c-c9bb0ca912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fad5f382-d322-44f6-9c7a-1ca34e37330c}" ma:internalName="TaxCatchAll" ma:showField="CatchAllData" ma:web="528a212a-15d5-4dd7-8c6c-c9bb0ca912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4a1a8-f606-469d-a43d-90a23fd6a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ab1dbfe-7745-427a-a605-44cfd510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8a212a-15d5-4dd7-8c6c-c9bb0ca91272" xsi:nil="true"/>
    <lcf76f155ced4ddcb4097134ff3c332f xmlns="ffc4a1a8-f606-469d-a43d-90a23fd6aa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132AD4-6BF5-4460-B46C-8620FDBF18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8FDE02-1F2F-454C-9750-E13550B6F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a212a-15d5-4dd7-8c6c-c9bb0ca91272"/>
    <ds:schemaRef ds:uri="ffc4a1a8-f606-469d-a43d-90a23fd6aa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B7027B-2A55-475B-95E2-0D0E2923F105}">
  <ds:schemaRefs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ffc4a1a8-f606-469d-a43d-90a23fd6aa48"/>
    <ds:schemaRef ds:uri="528a212a-15d5-4dd7-8c6c-c9bb0ca912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2897</TotalTime>
  <Words>199</Words>
  <Application>Microsoft Office PowerPoint</Application>
  <PresentationFormat>A4 Paper (210x297 mm)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Century Gothic</vt:lpstr>
      <vt:lpstr>Garet-Bold</vt:lpstr>
      <vt:lpstr>Garet-Regular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Danielle Shaw</dc:creator>
  <cp:lastModifiedBy>Rebecca Hutton</cp:lastModifiedBy>
  <cp:revision>2</cp:revision>
  <dcterms:created xsi:type="dcterms:W3CDTF">2026-03-12T15:03:16Z</dcterms:created>
  <dcterms:modified xsi:type="dcterms:W3CDTF">2026-05-20T15:29:09Z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0x010100CEEC03F872210B4D99ED882E9E07CE83</vt:lpwstr>
  </property>
  <property fmtid="{D5CDD505-2E9C-101B-9397-08002B2CF9AE}" pid="3" name="MediaServiceImageTags">
    <vt:lpwstr/>
  </property>
</Properties>
</file>